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3"/>
  </p:notesMasterIdLst>
  <p:sldIdLst>
    <p:sldId id="382" r:id="rId3"/>
    <p:sldId id="1099" r:id="rId4"/>
    <p:sldId id="1100" r:id="rId5"/>
    <p:sldId id="1101" r:id="rId6"/>
    <p:sldId id="1102" r:id="rId7"/>
    <p:sldId id="1103" r:id="rId8"/>
    <p:sldId id="1104" r:id="rId9"/>
    <p:sldId id="1105" r:id="rId10"/>
    <p:sldId id="1106" r:id="rId11"/>
    <p:sldId id="1107" r:id="rId12"/>
    <p:sldId id="1108" r:id="rId13"/>
    <p:sldId id="1109" r:id="rId14"/>
    <p:sldId id="1110" r:id="rId15"/>
    <p:sldId id="1111" r:id="rId16"/>
    <p:sldId id="1112" r:id="rId17"/>
    <p:sldId id="1113" r:id="rId18"/>
    <p:sldId id="1114" r:id="rId19"/>
    <p:sldId id="1115" r:id="rId20"/>
    <p:sldId id="1116" r:id="rId21"/>
    <p:sldId id="1117" r:id="rId22"/>
    <p:sldId id="1118" r:id="rId23"/>
    <p:sldId id="1119" r:id="rId24"/>
    <p:sldId id="1120" r:id="rId25"/>
    <p:sldId id="1121" r:id="rId26"/>
    <p:sldId id="1122" r:id="rId27"/>
    <p:sldId id="1123" r:id="rId28"/>
    <p:sldId id="1124" r:id="rId29"/>
    <p:sldId id="1125" r:id="rId30"/>
    <p:sldId id="1126" r:id="rId31"/>
    <p:sldId id="383" r:id="rId32"/>
  </p:sldIdLst>
  <p:sldSz cx="12192000" cy="6858000"/>
  <p:notesSz cx="6858000" cy="9144000"/>
  <p:embeddedFontLst>
    <p:embeddedFont>
      <p:font typeface="方正粗金陵简体" panose="02000000000000000000" charset="-122"/>
      <p:regular r:id="rId37"/>
    </p:embeddedFont>
    <p:embeddedFont>
      <p:font typeface="微软雅黑" panose="020B0503020204020204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8" userDrawn="1">
          <p15:clr>
            <a:srgbClr val="A4A3A4"/>
          </p15:clr>
        </p15:guide>
        <p15:guide id="2" pos="37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500"/>
    <a:srgbClr val="EFEFEF"/>
    <a:srgbClr val="A8302C"/>
    <a:srgbClr val="FFFFFF"/>
    <a:srgbClr val="97999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98"/>
        <p:guide pos="376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125.xml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8.png"/><Relationship Id="rId1" Type="http://schemas.openxmlformats.org/officeDocument/2006/relationships/tags" Target="../tags/tag8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3" Type="http://schemas.openxmlformats.org/officeDocument/2006/relationships/image" Target="../media/image9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image" Target="../media/image10.png"/><Relationship Id="rId1" Type="http://schemas.openxmlformats.org/officeDocument/2006/relationships/tags" Target="../tags/tag8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11.png"/><Relationship Id="rId1" Type="http://schemas.openxmlformats.org/officeDocument/2006/relationships/tags" Target="../tags/tag8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12.png"/><Relationship Id="rId1" Type="http://schemas.openxmlformats.org/officeDocument/2006/relationships/tags" Target="../tags/tag9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image" Target="../media/image13.png"/><Relationship Id="rId1" Type="http://schemas.openxmlformats.org/officeDocument/2006/relationships/tags" Target="../tags/tag9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14.png"/><Relationship Id="rId1" Type="http://schemas.openxmlformats.org/officeDocument/2006/relationships/tags" Target="../tags/tag9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15.png"/><Relationship Id="rId1" Type="http://schemas.openxmlformats.org/officeDocument/2006/relationships/tags" Target="../tags/tag9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16.png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3.png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image" Target="../media/image17.png"/><Relationship Id="rId1" Type="http://schemas.openxmlformats.org/officeDocument/2006/relationships/tags" Target="../tags/tag10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2" Type="http://schemas.openxmlformats.org/officeDocument/2006/relationships/image" Target="../media/image18.png"/><Relationship Id="rId1" Type="http://schemas.openxmlformats.org/officeDocument/2006/relationships/tags" Target="../tags/tag10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19.png"/><Relationship Id="rId1" Type="http://schemas.openxmlformats.org/officeDocument/2006/relationships/tags" Target="../tags/tag10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20.png"/><Relationship Id="rId1" Type="http://schemas.openxmlformats.org/officeDocument/2006/relationships/tags" Target="../tags/tag10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21.png"/><Relationship Id="rId1" Type="http://schemas.openxmlformats.org/officeDocument/2006/relationships/tags" Target="../tags/tag109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3.xml"/><Relationship Id="rId4" Type="http://schemas.openxmlformats.org/officeDocument/2006/relationships/image" Target="../media/image23.png"/><Relationship Id="rId3" Type="http://schemas.openxmlformats.org/officeDocument/2006/relationships/tags" Target="../tags/tag112.xml"/><Relationship Id="rId2" Type="http://schemas.openxmlformats.org/officeDocument/2006/relationships/image" Target="../media/image22.png"/><Relationship Id="rId1" Type="http://schemas.openxmlformats.org/officeDocument/2006/relationships/tags" Target="../tags/tag11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24.png"/><Relationship Id="rId1" Type="http://schemas.openxmlformats.org/officeDocument/2006/relationships/tags" Target="../tags/tag114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image" Target="../media/image25.png"/><Relationship Id="rId1" Type="http://schemas.openxmlformats.org/officeDocument/2006/relationships/tags" Target="../tags/tag11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9.xml"/><Relationship Id="rId2" Type="http://schemas.openxmlformats.org/officeDocument/2006/relationships/image" Target="../media/image26.png"/><Relationship Id="rId1" Type="http://schemas.openxmlformats.org/officeDocument/2006/relationships/tags" Target="../tags/tag11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1.xml"/><Relationship Id="rId2" Type="http://schemas.openxmlformats.org/officeDocument/2006/relationships/image" Target="../media/image27.png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4.png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5.png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6.png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7.png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35" y="2077720"/>
            <a:ext cx="12192000" cy="2013585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en-US" altLang="zh-CN" sz="4800">
                <a:sym typeface="+mn-ea"/>
              </a:rPr>
              <a:t>Lecture10 Inheritance Casting and Run-time Type Identification </a:t>
            </a:r>
            <a:br>
              <a:rPr lang="en-US" altLang="zh-CN" sz="4800">
                <a:sym typeface="+mn-ea"/>
              </a:rPr>
            </a:br>
            <a:r>
              <a:rPr lang="en-US" altLang="zh-CN" sz="4800">
                <a:sym typeface="+mn-ea"/>
              </a:rPr>
              <a:t>&amp; Operator Overloading</a:t>
            </a:r>
            <a:endParaRPr lang="en-US" altLang="zh-CN"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dynamic cast Example 2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9905" y="1187450"/>
            <a:ext cx="862520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Operator 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58235" y="1127180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Operator Overloading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solidFill>
                            <a:srgbClr val="C0000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Operator overloading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is a special case of polymorphism in which some </a:t>
                      </a:r>
                      <a:r>
                        <a:rPr lang="en-US" sz="2000" b="1" i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operators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are treated as polymorphic functions and have different behaviors depending on the type of its arguments</a:t>
                      </a:r>
                      <a:endParaRPr lang="en-US" sz="2000" b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37945" y="2807335"/>
            <a:ext cx="9218295" cy="3442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71500" y="897255"/>
            <a:ext cx="10968990" cy="44323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Categories not in bold are rarely used in practice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Operator 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35505" y="1343025"/>
            <a:ext cx="7691755" cy="4610735"/>
          </a:xfrm>
          <a:prstGeom prst="rect">
            <a:avLst/>
          </a:prstGeom>
        </p:spPr>
      </p:pic>
      <p:sp>
        <p:nvSpPr>
          <p:cNvPr id="7" name="内容占位符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71475" y="5956300"/>
            <a:ext cx="11296015" cy="44323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Operators which cannot be overloaded: </a:t>
            </a:r>
            <a:r>
              <a:rPr lang="zh-CN" altLang="en-US">
                <a:highlight>
                  <a:srgbClr val="C0C0C0"/>
                </a:highlight>
              </a:rPr>
              <a:t>?</a:t>
            </a:r>
            <a:r>
              <a:rPr lang="en-US" altLang="zh-CN">
                <a:highlight>
                  <a:srgbClr val="C0C0C0"/>
                </a:highlight>
              </a:rPr>
              <a:t>	</a:t>
            </a:r>
            <a:r>
              <a:rPr lang="zh-CN" altLang="en-US">
                <a:highlight>
                  <a:srgbClr val="C0C0C0"/>
                </a:highlight>
              </a:rPr>
              <a:t> . </a:t>
            </a:r>
            <a:r>
              <a:rPr lang="en-US" altLang="zh-CN">
                <a:highlight>
                  <a:srgbClr val="C0C0C0"/>
                </a:highlight>
              </a:rPr>
              <a:t>	</a:t>
            </a:r>
            <a:r>
              <a:rPr lang="zh-CN" altLang="en-US">
                <a:highlight>
                  <a:srgbClr val="C0C0C0"/>
                </a:highlight>
              </a:rPr>
              <a:t>.*</a:t>
            </a:r>
            <a:r>
              <a:rPr lang="en-US" altLang="zh-CN">
                <a:highlight>
                  <a:srgbClr val="C0C0C0"/>
                </a:highlight>
              </a:rPr>
              <a:t>	</a:t>
            </a:r>
            <a:r>
              <a:rPr lang="zh-CN" altLang="en-US">
                <a:highlight>
                  <a:srgbClr val="C0C0C0"/>
                </a:highlight>
              </a:rPr>
              <a:t> ::</a:t>
            </a:r>
            <a:r>
              <a:rPr lang="en-US" altLang="zh-CN">
                <a:highlight>
                  <a:srgbClr val="C0C0C0"/>
                </a:highlight>
              </a:rPr>
              <a:t>	</a:t>
            </a:r>
            <a:r>
              <a:rPr lang="zh-CN" altLang="en-US">
                <a:highlight>
                  <a:srgbClr val="C0C0C0"/>
                </a:highlight>
              </a:rPr>
              <a:t> sizeof </a:t>
            </a:r>
            <a:r>
              <a:rPr lang="en-US" altLang="zh-CN">
                <a:highlight>
                  <a:srgbClr val="C0C0C0"/>
                </a:highlight>
              </a:rPr>
              <a:t>		</a:t>
            </a:r>
            <a:r>
              <a:rPr lang="zh-CN" altLang="en-US">
                <a:highlight>
                  <a:srgbClr val="C0C0C0"/>
                </a:highlight>
              </a:rPr>
              <a:t>typeof</a:t>
            </a:r>
            <a:r>
              <a:rPr lang="zh-CN" altLang="en-US"/>
              <a:t> 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65855" y="1049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array subscript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operator[]</a:t>
            </a:r>
            <a:r>
              <a:rPr lang="zh-CN" altLang="en-US"/>
              <a:t> allows accessing to an object in an array-like fashion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operator accepts everything as parameter, not just integers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Subscript Operator operator[]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4735" y="2219960"/>
            <a:ext cx="8829675" cy="39947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893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Relational and comparison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 operators operator&lt;, &lt;=, ==, &gt;= &gt;</a:t>
            </a:r>
            <a:r>
              <a:rPr lang="zh-CN" altLang="en-US"/>
              <a:t> are used for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comparing two objects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In particular, the </a:t>
            </a:r>
            <a:r>
              <a:rPr lang="zh-CN" altLang="en-US">
                <a:highlight>
                  <a:srgbClr val="C0C0C0"/>
                </a:highlight>
              </a:rPr>
              <a:t>operator&lt;</a:t>
            </a:r>
            <a:r>
              <a:rPr lang="zh-CN" altLang="en-US"/>
              <a:t> is used to determine the ordering of a set of objects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(e.g. sort)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Comparison Operator operator&lt;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2225" y="3138805"/>
            <a:ext cx="8653780" cy="3241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C++20</a:t>
            </a:r>
            <a:r>
              <a:rPr lang="zh-CN" altLang="en-US"/>
              <a:t> allows overloading the </a:t>
            </a:r>
            <a:r>
              <a:rPr lang="zh-CN" altLang="en-US" b="1"/>
              <a:t>spaceship operator </a:t>
            </a:r>
            <a:r>
              <a:rPr lang="zh-CN" altLang="en-US" b="1">
                <a:highlight>
                  <a:srgbClr val="C0C0C0"/>
                </a:highlight>
              </a:rPr>
              <a:t>&lt;=&gt;</a:t>
            </a:r>
            <a:r>
              <a:rPr lang="zh-CN" altLang="en-US"/>
              <a:t> for replacing </a:t>
            </a:r>
            <a:r>
              <a:rPr lang="zh-CN" altLang="en-US" u="sng"/>
              <a:t>all</a:t>
            </a:r>
            <a:r>
              <a:rPr lang="zh-CN" altLang="en-US"/>
              <a:t> comparison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operators </a:t>
            </a:r>
            <a:r>
              <a:rPr lang="zh-CN" altLang="en-US">
                <a:highlight>
                  <a:srgbClr val="C0C0C0"/>
                </a:highlight>
              </a:rPr>
              <a:t>operator&lt;, &lt;=, ==, &gt;= &gt;</a:t>
            </a:r>
            <a:endParaRPr lang="zh-CN" altLang="en-US">
              <a:highlight>
                <a:srgbClr val="C0C0C0"/>
              </a:highligh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Spaceship Operator operator&lt;=&gt;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2568575"/>
            <a:ext cx="7863205" cy="3622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Spaceship Operator operator&lt;=&gt;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0980" y="1326515"/>
            <a:ext cx="857313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The compiler can also generates the code for the </a:t>
            </a:r>
            <a:r>
              <a:rPr lang="zh-CN" altLang="en-US" i="1"/>
              <a:t>spaceship operator</a:t>
            </a:r>
            <a:r>
              <a:rPr lang="zh-CN" altLang="en-US">
                <a:highlight>
                  <a:srgbClr val="C0C0C0"/>
                </a:highlight>
              </a:rPr>
              <a:t> = default </a:t>
            </a:r>
            <a:r>
              <a:rPr lang="zh-CN" altLang="en-US"/>
              <a:t>, even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for multiple fields and arrays, by using the default comparison semantic of its members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Spaceship Operator operator&lt;=&gt;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0160" y="2604135"/>
            <a:ext cx="8220075" cy="3400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049655"/>
            <a:ext cx="10968990" cy="500189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i="1"/>
              <a:t>spaceship operator</a:t>
            </a:r>
            <a:r>
              <a:rPr lang="zh-CN" altLang="en-US"/>
              <a:t> can use one of the following ordering: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strong ordering</a:t>
            </a:r>
            <a:r>
              <a:rPr lang="zh-CN" altLang="en-US"/>
              <a:t> • if a is equivalent to </a:t>
            </a:r>
            <a:r>
              <a:rPr lang="zh-CN" altLang="en-US">
                <a:highlight>
                  <a:srgbClr val="C0C0C0"/>
                </a:highlight>
              </a:rPr>
              <a:t>b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f(a)</a:t>
            </a:r>
            <a:r>
              <a:rPr lang="zh-CN" altLang="en-US"/>
              <a:t> is also equivalent to </a:t>
            </a:r>
            <a:r>
              <a:rPr lang="zh-CN" altLang="en-US">
                <a:highlight>
                  <a:srgbClr val="C0C0C0"/>
                </a:highlight>
              </a:rPr>
              <a:t>f(b)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                    </a:t>
            </a:r>
            <a:r>
              <a:rPr lang="zh-CN" altLang="en-US"/>
              <a:t>• exactly one of </a:t>
            </a:r>
            <a:r>
              <a:rPr lang="zh-CN" altLang="en-US">
                <a:highlight>
                  <a:srgbClr val="C0C0C0"/>
                </a:highlight>
              </a:rPr>
              <a:t>&lt;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==</a:t>
            </a:r>
            <a:r>
              <a:rPr lang="zh-CN" altLang="en-US"/>
              <a:t> , or </a:t>
            </a:r>
            <a:r>
              <a:rPr lang="zh-CN" altLang="en-US">
                <a:highlight>
                  <a:srgbClr val="C0C0C0"/>
                </a:highlight>
              </a:rPr>
              <a:t>&gt;</a:t>
            </a:r>
            <a:r>
              <a:rPr lang="zh-CN" altLang="en-US"/>
              <a:t> must be true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                    </a:t>
            </a:r>
            <a:r>
              <a:rPr lang="zh-CN" altLang="en-US"/>
              <a:t>○ integral types, e.g. </a:t>
            </a:r>
            <a:r>
              <a:rPr lang="zh-CN" altLang="en-US">
                <a:highlight>
                  <a:srgbClr val="C0C0C0"/>
                </a:highlight>
              </a:rPr>
              <a:t>int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char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weak ordering</a:t>
            </a:r>
            <a:r>
              <a:rPr lang="zh-CN" altLang="en-US"/>
              <a:t> </a:t>
            </a:r>
            <a:r>
              <a:rPr lang="en-US" altLang="zh-CN"/>
              <a:t>  </a:t>
            </a:r>
            <a:r>
              <a:rPr lang="zh-CN" altLang="en-US"/>
              <a:t>• if a is equivalent to </a:t>
            </a:r>
            <a:r>
              <a:rPr lang="zh-CN" altLang="en-US">
                <a:highlight>
                  <a:srgbClr val="C0C0C0"/>
                </a:highlight>
              </a:rPr>
              <a:t>b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f(a)</a:t>
            </a:r>
            <a:r>
              <a:rPr lang="zh-CN" altLang="en-US"/>
              <a:t> may not be equivalent to </a:t>
            </a:r>
            <a:r>
              <a:rPr lang="zh-CN" altLang="en-US">
                <a:highlight>
                  <a:srgbClr val="C0C0C0"/>
                </a:highlight>
              </a:rPr>
              <a:t>f(b)</a:t>
            </a:r>
            <a:endParaRPr lang="zh-CN" altLang="en-US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                 </a:t>
            </a:r>
            <a:r>
              <a:rPr lang="zh-CN" altLang="en-US"/>
              <a:t>• exactly one of </a:t>
            </a:r>
            <a:r>
              <a:rPr lang="zh-CN" altLang="en-US">
                <a:highlight>
                  <a:srgbClr val="C0C0C0"/>
                </a:highlight>
              </a:rPr>
              <a:t>&lt;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==</a:t>
            </a:r>
            <a:r>
              <a:rPr lang="zh-CN" altLang="en-US"/>
              <a:t> , or </a:t>
            </a:r>
            <a:r>
              <a:rPr lang="zh-CN" altLang="en-US">
                <a:highlight>
                  <a:srgbClr val="C0C0C0"/>
                </a:highlight>
              </a:rPr>
              <a:t>&gt;</a:t>
            </a:r>
            <a:r>
              <a:rPr lang="zh-CN" altLang="en-US"/>
              <a:t> must be true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                 </a:t>
            </a:r>
            <a:r>
              <a:rPr lang="zh-CN" altLang="en-US">
                <a:sym typeface="+mn-ea"/>
              </a:rPr>
              <a:t>○</a:t>
            </a:r>
            <a:r>
              <a:rPr lang="zh-CN" altLang="en-US"/>
              <a:t> rectangles, e.g. </a:t>
            </a:r>
            <a:r>
              <a:rPr lang="zh-CN" altLang="en-US">
                <a:highlight>
                  <a:srgbClr val="C0C0C0"/>
                </a:highlight>
              </a:rPr>
              <a:t>R{2, 5} == R{5, 2}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partial ordering</a:t>
            </a:r>
            <a:r>
              <a:rPr lang="zh-CN" altLang="en-US"/>
              <a:t> • if </a:t>
            </a:r>
            <a:r>
              <a:rPr lang="zh-CN" altLang="en-US">
                <a:highlight>
                  <a:srgbClr val="C0C0C0"/>
                </a:highlight>
              </a:rPr>
              <a:t>a</a:t>
            </a:r>
            <a:r>
              <a:rPr lang="zh-CN" altLang="en-US"/>
              <a:t> is equivalent to </a:t>
            </a:r>
            <a:r>
              <a:rPr lang="zh-CN" altLang="en-US">
                <a:highlight>
                  <a:srgbClr val="C0C0C0"/>
                </a:highlight>
              </a:rPr>
              <a:t>b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f(a)</a:t>
            </a:r>
            <a:r>
              <a:rPr lang="zh-CN" altLang="en-US"/>
              <a:t> may not be equivalent to </a:t>
            </a:r>
            <a:r>
              <a:rPr lang="zh-CN" altLang="en-US">
                <a:highlight>
                  <a:srgbClr val="C0C0C0"/>
                </a:highlight>
              </a:rPr>
              <a:t>f(b)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                 </a:t>
            </a:r>
            <a:r>
              <a:rPr lang="zh-CN" altLang="en-US"/>
              <a:t>• </a:t>
            </a:r>
            <a:r>
              <a:rPr lang="zh-CN" altLang="en-US">
                <a:highlight>
                  <a:srgbClr val="C0C0C0"/>
                </a:highlight>
              </a:rPr>
              <a:t>&lt;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==</a:t>
            </a:r>
            <a:r>
              <a:rPr lang="zh-CN" altLang="en-US"/>
              <a:t> , or </a:t>
            </a:r>
            <a:r>
              <a:rPr lang="zh-CN" altLang="en-US">
                <a:highlight>
                  <a:srgbClr val="C0C0C0"/>
                </a:highlight>
              </a:rPr>
              <a:t>&gt;</a:t>
            </a:r>
            <a:r>
              <a:rPr lang="zh-CN" altLang="en-US"/>
              <a:t> may all be false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                         </a:t>
            </a:r>
            <a:r>
              <a:rPr lang="zh-CN" altLang="en-US">
                <a:sym typeface="+mn-ea"/>
              </a:rPr>
              <a:t>○</a:t>
            </a:r>
            <a:r>
              <a:rPr lang="zh-CN" altLang="en-US"/>
              <a:t> floating-point </a:t>
            </a:r>
            <a:r>
              <a:rPr lang="zh-CN" altLang="en-US">
                <a:highlight>
                  <a:srgbClr val="C0C0C0"/>
                </a:highlight>
              </a:rPr>
              <a:t>float</a:t>
            </a:r>
            <a:r>
              <a:rPr lang="zh-CN" altLang="en-US"/>
              <a:t> , e.g. </a:t>
            </a:r>
            <a:r>
              <a:rPr lang="zh-CN" altLang="en-US">
                <a:highlight>
                  <a:srgbClr val="C0C0C0"/>
                </a:highlight>
              </a:rPr>
              <a:t>NaN</a:t>
            </a:r>
            <a:endParaRPr lang="zh-CN" altLang="en-US">
              <a:highlight>
                <a:srgbClr val="C0C0C0"/>
              </a:highligh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Spaceship Operator operator&lt;=&gt;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322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function call operator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operator()</a:t>
            </a:r>
            <a:r>
              <a:rPr lang="zh-CN" altLang="en-US"/>
              <a:t> is generally overloaded to create objects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which behave like functions, or for classes that have a primary operation (see Basic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Concepts IV lecture)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Function Call Operator operator()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9785" y="2703195"/>
            <a:ext cx="9961880" cy="36506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386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Class-casting allows implicit or explicit conversion of a class into another one across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its hierarchy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Hierarchy Casting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1210" y="2124710"/>
            <a:ext cx="7317740" cy="3966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conversion operator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 T()</a:t>
            </a:r>
            <a:r>
              <a:rPr lang="zh-CN" altLang="en-US"/>
              <a:t> allows objects to be either implicitly or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explicitly (casting) converted to another type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Conversion Operator operator T()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6295" y="2649220"/>
            <a:ext cx="8300085" cy="3355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7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C++11 </a:t>
            </a:r>
            <a:r>
              <a:rPr lang="zh-CN" altLang="en-US" b="1"/>
              <a:t>Conversion operators</a:t>
            </a:r>
            <a:r>
              <a:rPr lang="zh-CN" altLang="en-US"/>
              <a:t> can be marked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explicit</a:t>
            </a:r>
            <a:r>
              <a:rPr lang="zh-CN" altLang="en-US"/>
              <a:t> to prevent implicit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conversions. It is a good practice as for class constructors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Conversion Operator operator T()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3110" y="2145030"/>
            <a:ext cx="8190865" cy="3594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Return Type Overloading Resolution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100" y="1205230"/>
            <a:ext cx="10968990" cy="45764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6274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The increment and decrement operators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operator++</a:t>
            </a:r>
            <a:r>
              <a:rPr lang="zh-CN" altLang="en-US"/>
              <a:t>,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operator--</a:t>
            </a:r>
            <a:r>
              <a:rPr lang="zh-CN" altLang="en-US"/>
              <a:t> are used to update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value of a variable by one unit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904730" cy="705485"/>
          </a:xfrm>
        </p:spPr>
        <p:txBody>
          <a:bodyPr>
            <a:normAutofit/>
          </a:bodyPr>
          <a:p>
            <a:r>
              <a:rPr lang="zh-CN" altLang="en-US"/>
              <a:t>Increment and Decrement Operators operator++/--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3580" y="2202815"/>
            <a:ext cx="8675370" cy="4182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957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assignment operator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operator=</a:t>
            </a:r>
            <a:r>
              <a:rPr lang="zh-CN" altLang="en-US"/>
              <a:t> is used to copy values from one object to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another </a:t>
            </a:r>
            <a:r>
              <a:rPr lang="zh-CN" altLang="en-US" i="1"/>
              <a:t>already existing</a:t>
            </a:r>
            <a:r>
              <a:rPr lang="zh-CN" altLang="en-US"/>
              <a:t> object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Assignment Operator operator= 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4375" y="2175510"/>
            <a:ext cx="8871585" cy="41579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430075"/>
            <a:ext cx="10969200" cy="4759200"/>
          </a:xfrm>
        </p:spPr>
        <p:txBody>
          <a:bodyPr/>
          <a:p>
            <a:r>
              <a:rPr lang="zh-CN" altLang="en-US"/>
              <a:t> First option: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 Second option (less intuitive):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Assignment Operator operator=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3655" y="1943735"/>
            <a:ext cx="7986395" cy="2424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3655" y="4923790"/>
            <a:ext cx="9752330" cy="13646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4338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swap</a:t>
            </a:r>
            <a:r>
              <a:rPr lang="zh-CN" altLang="en-US"/>
              <a:t> method: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why using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std::swap</a:t>
            </a:r>
            <a:r>
              <a:rPr lang="zh-CN" altLang="en-US"/>
              <a:t> ? if </a:t>
            </a:r>
            <a:r>
              <a:rPr lang="zh-CN" altLang="en-US">
                <a:highlight>
                  <a:srgbClr val="C0C0C0"/>
                </a:highlight>
              </a:rPr>
              <a:t>swap(x, y) </a:t>
            </a:r>
            <a:r>
              <a:rPr lang="zh-CN" altLang="en-US"/>
              <a:t>finds a better match, it will use that</a:t>
            </a:r>
            <a:r>
              <a:rPr lang="en-US" altLang="zh-CN"/>
              <a:t> </a:t>
            </a:r>
            <a:r>
              <a:rPr lang="zh-CN" altLang="en-US"/>
              <a:t>instead of </a:t>
            </a:r>
            <a:r>
              <a:rPr lang="zh-CN" altLang="en-US">
                <a:highlight>
                  <a:srgbClr val="C0C0C0"/>
                </a:highlight>
              </a:rPr>
              <a:t>std::swap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• </a:t>
            </a:r>
            <a:r>
              <a:rPr lang="zh-CN" altLang="en-US" b="1"/>
              <a:t>why</a:t>
            </a:r>
            <a:r>
              <a:rPr lang="zh-CN" altLang="en-US"/>
              <a:t> </a:t>
            </a:r>
            <a:r>
              <a:rPr lang="zh-CN" altLang="en-US">
                <a:highlight>
                  <a:srgbClr val="C0C0C0"/>
                </a:highlight>
              </a:rPr>
              <a:t>friend</a:t>
            </a:r>
            <a:r>
              <a:rPr lang="zh-CN" altLang="en-US"/>
              <a:t> ? it allows the function to be used from outside the structure/class</a:t>
            </a:r>
            <a:r>
              <a:rPr lang="en-US" altLang="zh-CN"/>
              <a:t> </a:t>
            </a:r>
            <a:r>
              <a:rPr lang="zh-CN" altLang="en-US"/>
              <a:t>scope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Assignment Operator operator=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5500" y="1878965"/>
            <a:ext cx="9607550" cy="1550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47440" y="112654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The </a:t>
            </a:r>
            <a:r>
              <a:rPr lang="zh-CN" altLang="en-US" b="1"/>
              <a:t>stream operation</a:t>
            </a:r>
            <a:r>
              <a:rPr lang="zh-CN" altLang="en-US"/>
              <a:t>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operator&lt;&lt;</a:t>
            </a:r>
            <a:r>
              <a:rPr lang="zh-CN" altLang="en-US"/>
              <a:t> can be overloaded to perform input and output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for user-defined types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Stream Operator operator&lt;&lt;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4280" y="2115820"/>
            <a:ext cx="9370695" cy="4164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Operators Precedence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4600" y="1199515"/>
            <a:ext cx="940435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170" y="12237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Binary operators should be implemented as </a:t>
            </a:r>
            <a:r>
              <a:rPr lang="zh-CN" altLang="en-US" u="sng"/>
              <a:t>friend</a:t>
            </a:r>
            <a:r>
              <a:rPr lang="zh-CN" altLang="en-US"/>
              <a:t> methods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Binary Operators Note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5010" y="1818640"/>
            <a:ext cx="7884160" cy="4262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7190" y="898525"/>
            <a:ext cx="11200130" cy="543687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b="1" i="1"/>
              <a:t>Upcasting</a:t>
            </a:r>
            <a:r>
              <a:rPr lang="zh-CN" altLang="en-US"/>
              <a:t> Conversion between a </a:t>
            </a:r>
            <a:r>
              <a:rPr lang="zh-CN" altLang="en-US" u="sng"/>
              <a:t>derived</a:t>
            </a:r>
            <a:r>
              <a:rPr lang="zh-CN" altLang="en-US"/>
              <a:t> class reference or pointer to a </a:t>
            </a:r>
            <a:r>
              <a:rPr lang="zh-CN" altLang="en-US" u="sng"/>
              <a:t>base</a:t>
            </a:r>
            <a:r>
              <a:rPr lang="zh-CN" altLang="en-US"/>
              <a:t> class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can be </a:t>
            </a:r>
            <a:r>
              <a:rPr lang="zh-CN" altLang="en-US" i="1"/>
              <a:t>implicit</a:t>
            </a:r>
            <a:r>
              <a:rPr lang="zh-CN" altLang="en-US"/>
              <a:t> or </a:t>
            </a:r>
            <a:r>
              <a:rPr lang="zh-CN" altLang="en-US" i="1"/>
              <a:t>explicit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is safe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cast</a:t>
            </a:r>
            <a:r>
              <a:rPr lang="zh-CN" altLang="en-US"/>
              <a:t> or </a:t>
            </a:r>
            <a:r>
              <a:rPr lang="zh-CN" altLang="en-US">
                <a:highlight>
                  <a:srgbClr val="C0C0C0"/>
                </a:highlight>
              </a:rPr>
              <a:t>dynamic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cast</a:t>
            </a:r>
            <a:r>
              <a:rPr lang="zh-CN" altLang="en-US"/>
              <a:t> // see next slides</a:t>
            </a:r>
            <a:endParaRPr lang="zh-CN" altLang="en-US"/>
          </a:p>
          <a:p>
            <a:pPr marL="0" indent="0">
              <a:buNone/>
            </a:pPr>
            <a:r>
              <a:rPr lang="zh-CN" altLang="en-US" b="1" i="1"/>
              <a:t>Downcasting</a:t>
            </a:r>
            <a:r>
              <a:rPr lang="zh-CN" altLang="en-US"/>
              <a:t> Conversion between a </a:t>
            </a:r>
            <a:r>
              <a:rPr lang="zh-CN" altLang="en-US" u="sng"/>
              <a:t>base</a:t>
            </a:r>
            <a:r>
              <a:rPr lang="zh-CN" altLang="en-US"/>
              <a:t> class reference or pointer to a </a:t>
            </a:r>
            <a:r>
              <a:rPr lang="zh-CN" altLang="en-US" u="sng"/>
              <a:t>derived</a:t>
            </a:r>
            <a:r>
              <a:rPr lang="zh-CN" altLang="en-US"/>
              <a:t> class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is only </a:t>
            </a:r>
            <a:r>
              <a:rPr lang="zh-CN" altLang="en-US" i="1"/>
              <a:t>explicit</a:t>
            </a:r>
            <a:endParaRPr lang="zh-CN" altLang="en-US" i="1"/>
          </a:p>
          <a:p>
            <a:pPr marL="1371600" lvl="3" indent="0">
              <a:buNone/>
            </a:pPr>
            <a:r>
              <a:rPr lang="zh-CN" altLang="en-US"/>
              <a:t>- It can be dangerous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</a:t>
            </a:r>
            <a:r>
              <a:rPr lang="zh-CN" altLang="en-US">
                <a:highlight>
                  <a:srgbClr val="C0C0C0"/>
                </a:highlight>
                <a:sym typeface="+mn-ea"/>
              </a:rPr>
              <a:t>static</a:t>
            </a:r>
            <a:r>
              <a:rPr lang="en-US" altLang="zh-CN">
                <a:highlight>
                  <a:srgbClr val="C0C0C0"/>
                </a:highlight>
                <a:sym typeface="+mn-ea"/>
              </a:rPr>
              <a:t>_</a:t>
            </a:r>
            <a:r>
              <a:rPr lang="zh-CN" altLang="en-US">
                <a:highlight>
                  <a:srgbClr val="C0C0C0"/>
                </a:highlight>
                <a:sym typeface="+mn-ea"/>
              </a:rPr>
              <a:t>cast</a:t>
            </a:r>
            <a:r>
              <a:rPr lang="zh-CN" altLang="en-US"/>
              <a:t> or </a:t>
            </a:r>
            <a:r>
              <a:rPr lang="zh-CN" altLang="en-US">
                <a:highlight>
                  <a:srgbClr val="C0C0C0"/>
                </a:highlight>
                <a:sym typeface="+mn-ea"/>
              </a:rPr>
              <a:t>dynamic</a:t>
            </a:r>
            <a:r>
              <a:rPr lang="en-US" altLang="zh-CN">
                <a:highlight>
                  <a:srgbClr val="C0C0C0"/>
                </a:highlight>
                <a:sym typeface="+mn-ea"/>
              </a:rPr>
              <a:t>_</a:t>
            </a:r>
            <a:r>
              <a:rPr lang="zh-CN" altLang="en-US">
                <a:highlight>
                  <a:srgbClr val="C0C0C0"/>
                </a:highlight>
                <a:sym typeface="+mn-ea"/>
              </a:rPr>
              <a:t>cast</a:t>
            </a:r>
            <a:endParaRPr lang="zh-CN" altLang="en-US"/>
          </a:p>
          <a:p>
            <a:pPr marL="0" indent="0">
              <a:buNone/>
            </a:pPr>
            <a:r>
              <a:rPr lang="zh-CN" altLang="en-US" b="1" i="1"/>
              <a:t>Sidecasting</a:t>
            </a:r>
            <a:r>
              <a:rPr lang="zh-CN" altLang="en-US" b="1"/>
              <a:t> </a:t>
            </a:r>
            <a:r>
              <a:rPr lang="zh-CN" altLang="en-US"/>
              <a:t>(</a:t>
            </a:r>
            <a:r>
              <a:rPr lang="zh-CN" altLang="en-US" i="1"/>
              <a:t>Cross-cast</a:t>
            </a:r>
            <a:r>
              <a:rPr lang="zh-CN" altLang="en-US"/>
              <a:t>) Conversion between a class reference or pointer to an other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class of the </a:t>
            </a:r>
            <a:r>
              <a:rPr lang="zh-CN" altLang="en-US" u="sng"/>
              <a:t>same hierarchy level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is only </a:t>
            </a:r>
            <a:r>
              <a:rPr lang="zh-CN" altLang="en-US" i="1"/>
              <a:t>explicit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It can be dangerous</a:t>
            </a:r>
            <a:endParaRPr lang="zh-CN" altLang="en-US"/>
          </a:p>
          <a:p>
            <a:pPr marL="1371600" lvl="3" indent="0">
              <a:buNone/>
            </a:pPr>
            <a:r>
              <a:rPr lang="zh-CN" altLang="en-US"/>
              <a:t>- </a:t>
            </a:r>
            <a:r>
              <a:rPr lang="zh-CN" altLang="en-US" sz="1800">
                <a:highlight>
                  <a:srgbClr val="C0C0C0"/>
                </a:highlight>
                <a:sym typeface="+mn-ea"/>
              </a:rPr>
              <a:t>dynamic</a:t>
            </a:r>
            <a:r>
              <a:rPr lang="en-US" altLang="zh-CN" sz="1800">
                <a:highlight>
                  <a:srgbClr val="C0C0C0"/>
                </a:highlight>
                <a:sym typeface="+mn-ea"/>
              </a:rPr>
              <a:t>_</a:t>
            </a:r>
            <a:r>
              <a:rPr lang="zh-CN" altLang="en-US" sz="1800">
                <a:highlight>
                  <a:srgbClr val="C0C0C0"/>
                </a:highlight>
                <a:sym typeface="+mn-ea"/>
              </a:rPr>
              <a:t>cast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Hierarchy Casting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Upcasting and Downcasting Example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47520" y="1308735"/>
            <a:ext cx="839914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Sidecasting Example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93570" y="1362710"/>
            <a:ext cx="8397875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654300"/>
            <a:ext cx="10968990" cy="3807460"/>
          </a:xfrm>
        </p:spPr>
        <p:txBody>
          <a:bodyPr/>
          <a:p>
            <a:pPr marL="0" indent="0">
              <a:buNone/>
            </a:pPr>
            <a:r>
              <a:rPr lang="zh-CN" altLang="en-US"/>
              <a:t>C++ expresses RTTI through three features: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dynamic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cast</a:t>
            </a:r>
            <a:r>
              <a:rPr lang="zh-CN" altLang="en-US"/>
              <a:t> keyword: conversion of polymorphic types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typeid</a:t>
            </a:r>
            <a:r>
              <a:rPr lang="zh-CN" altLang="en-US"/>
              <a:t> keyword: identifying the exact type of an object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• 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type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info</a:t>
            </a:r>
            <a:r>
              <a:rPr lang="zh-CN" altLang="en-US"/>
              <a:t> class: type information returned by the </a:t>
            </a:r>
            <a:r>
              <a:rPr lang="zh-CN" altLang="en-US">
                <a:highlight>
                  <a:srgbClr val="C0C0C0"/>
                </a:highlight>
              </a:rPr>
              <a:t>typeid</a:t>
            </a:r>
            <a:r>
              <a:rPr lang="zh-CN" altLang="en-US"/>
              <a:t> operator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RTTI is available only for classes that are </a:t>
            </a:r>
            <a:r>
              <a:rPr lang="zh-CN" altLang="en-US" i="1"/>
              <a:t>polymorphic</a:t>
            </a:r>
            <a:r>
              <a:rPr lang="zh-CN" altLang="en-US"/>
              <a:t>, which means they have </a:t>
            </a:r>
            <a:r>
              <a:rPr lang="zh-CN" altLang="en-US" i="1"/>
              <a:t>at least</a:t>
            </a:r>
            <a:endParaRPr lang="zh-CN" altLang="en-US" i="1"/>
          </a:p>
          <a:p>
            <a:pPr marL="0" indent="0">
              <a:buNone/>
            </a:pPr>
            <a:r>
              <a:rPr lang="zh-CN" altLang="en-US" i="1"/>
              <a:t>one</a:t>
            </a:r>
            <a:r>
              <a:rPr lang="zh-CN" altLang="en-US"/>
              <a:t> virtual method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Run-time Type Identification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558235" y="1127180"/>
          <a:ext cx="1096899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899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 spc="30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RTTI</a:t>
                      </a:r>
                      <a:endParaRPr lang="en-US" sz="2400" spc="30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A8302C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1" spc="300">
                          <a:solidFill>
                            <a:srgbClr val="C00000"/>
                          </a:solidFill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Run-Time Type Information (RTTI)</a:t>
                      </a:r>
                      <a:r>
                        <a:rPr lang="en-US" sz="2000" b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 is a mechanism that allows the type of an object to be </a:t>
                      </a:r>
                      <a:r>
                        <a:rPr lang="en-US" sz="2000" b="1" i="1" spc="300">
                          <a:uFillTx/>
                          <a:latin typeface="Times New Roman" panose="02020603050405020304" charset="0"/>
                          <a:ea typeface="方正粗金陵简体" panose="02000000000000000000" charset="-122"/>
                          <a:cs typeface="+mj-cs"/>
                        </a:rPr>
                        <a:t>determined at runtime</a:t>
                      </a:r>
                      <a:endParaRPr lang="en-US" sz="2000" b="1" i="1" spc="300">
                        <a:uFillTx/>
                        <a:latin typeface="Times New Roman" panose="02020603050405020304" charset="0"/>
                        <a:ea typeface="方正粗金陵简体" panose="02000000000000000000" charset="-122"/>
                        <a:cs typeface="+mj-cs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type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info</a:t>
            </a:r>
            <a:r>
              <a:rPr lang="zh-CN" altLang="en-US"/>
              <a:t> class has the method </a:t>
            </a:r>
            <a:r>
              <a:rPr lang="zh-CN" altLang="en-US">
                <a:highlight>
                  <a:srgbClr val="C0C0C0"/>
                </a:highlight>
              </a:rPr>
              <a:t>name()</a:t>
            </a:r>
            <a:r>
              <a:rPr lang="zh-CN" altLang="en-US"/>
              <a:t> which returns the name of the type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info and typeid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289810"/>
            <a:ext cx="8527415" cy="3470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144905"/>
            <a:ext cx="10968990" cy="495808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dynamic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cast</a:t>
            </a:r>
            <a:r>
              <a:rPr lang="zh-CN" altLang="en-US"/>
              <a:t> , differently from </a:t>
            </a:r>
            <a:r>
              <a:rPr lang="zh-CN" altLang="en-US">
                <a:highlight>
                  <a:srgbClr val="C0C0C0"/>
                </a:highlight>
              </a:rPr>
              <a:t>static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cast</a:t>
            </a:r>
            <a:r>
              <a:rPr lang="zh-CN" altLang="en-US"/>
              <a:t> , uses </a:t>
            </a:r>
            <a:r>
              <a:rPr lang="zh-CN" altLang="en-US" i="1"/>
              <a:t>RTTI</a:t>
            </a:r>
            <a:r>
              <a:rPr lang="zh-CN" altLang="en-US"/>
              <a:t> for deducing the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correctness of the output type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This operation happens at run-time and it is expensive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>
                <a:highlight>
                  <a:srgbClr val="C0C0C0"/>
                </a:highlight>
              </a:rPr>
              <a:t>dynamic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cast&lt;New&gt;(Obj)</a:t>
            </a:r>
            <a:r>
              <a:rPr lang="zh-CN" altLang="en-US"/>
              <a:t> has the following properties: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• Convert between a </a:t>
            </a:r>
            <a:r>
              <a:rPr lang="zh-CN" altLang="en-US" u="sng"/>
              <a:t>derived</a:t>
            </a:r>
            <a:r>
              <a:rPr lang="zh-CN" altLang="en-US"/>
              <a:t> class </a:t>
            </a:r>
            <a:r>
              <a:rPr lang="zh-CN" altLang="en-US">
                <a:highlight>
                  <a:srgbClr val="C0C0C0"/>
                </a:highlight>
              </a:rPr>
              <a:t>Obj</a:t>
            </a:r>
            <a:r>
              <a:rPr lang="zh-CN" altLang="en-US"/>
              <a:t> to a </a:t>
            </a:r>
            <a:r>
              <a:rPr lang="zh-CN" altLang="en-US" u="sng"/>
              <a:t>base</a:t>
            </a:r>
            <a:r>
              <a:rPr lang="zh-CN" altLang="en-US"/>
              <a:t> class </a:t>
            </a:r>
            <a:r>
              <a:rPr lang="zh-CN" altLang="en-US">
                <a:highlight>
                  <a:srgbClr val="C0C0C0"/>
                </a:highlight>
              </a:rPr>
              <a:t>New</a:t>
            </a:r>
            <a:r>
              <a:rPr lang="zh-CN" altLang="en-US"/>
              <a:t> → </a:t>
            </a:r>
            <a:r>
              <a:rPr lang="zh-CN" altLang="en-US" i="1"/>
              <a:t>upcasting</a:t>
            </a:r>
            <a:r>
              <a:rPr lang="zh-CN" altLang="en-US"/>
              <a:t>. </a:t>
            </a:r>
            <a:r>
              <a:rPr lang="zh-CN" altLang="en-US">
                <a:highlight>
                  <a:srgbClr val="C0C0C0"/>
                </a:highlight>
              </a:rPr>
              <a:t>New</a:t>
            </a:r>
            <a:r>
              <a:rPr lang="zh-CN" altLang="en-US"/>
              <a:t> ,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>
                <a:highlight>
                  <a:srgbClr val="C0C0C0"/>
                </a:highlight>
              </a:rPr>
              <a:t>Obj</a:t>
            </a:r>
            <a:r>
              <a:rPr lang="zh-CN" altLang="en-US"/>
              <a:t> are both pointers or references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• Throw </a:t>
            </a:r>
            <a:r>
              <a:rPr lang="zh-CN" altLang="en-US">
                <a:highlight>
                  <a:srgbClr val="C0C0C0"/>
                </a:highlight>
              </a:rPr>
              <a:t>std::bad</a:t>
            </a:r>
            <a:r>
              <a:rPr lang="en-US" altLang="zh-CN">
                <a:highlight>
                  <a:srgbClr val="C0C0C0"/>
                </a:highlight>
              </a:rPr>
              <a:t>_</a:t>
            </a:r>
            <a:r>
              <a:rPr lang="zh-CN" altLang="en-US">
                <a:highlight>
                  <a:srgbClr val="C0C0C0"/>
                </a:highlight>
              </a:rPr>
              <a:t>cast</a:t>
            </a:r>
            <a:r>
              <a:rPr lang="zh-CN" altLang="en-US"/>
              <a:t> if </a:t>
            </a:r>
            <a:r>
              <a:rPr lang="zh-CN" altLang="en-US">
                <a:highlight>
                  <a:srgbClr val="C0C0C0"/>
                </a:highlight>
              </a:rPr>
              <a:t>New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Obj</a:t>
            </a:r>
            <a:r>
              <a:rPr lang="zh-CN" altLang="en-US"/>
              <a:t> is a reference ( </a:t>
            </a:r>
            <a:r>
              <a:rPr lang="zh-CN" altLang="en-US">
                <a:highlight>
                  <a:srgbClr val="C0C0C0"/>
                </a:highlight>
              </a:rPr>
              <a:t>T&amp;</a:t>
            </a:r>
            <a:r>
              <a:rPr lang="zh-CN" altLang="en-US"/>
              <a:t> ) and </a:t>
            </a:r>
            <a:r>
              <a:rPr lang="zh-CN" altLang="en-US">
                <a:highlight>
                  <a:srgbClr val="C0C0C0"/>
                </a:highlight>
              </a:rPr>
              <a:t>New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Obj</a:t>
            </a:r>
            <a:endParaRPr lang="zh-CN" altLang="en-US">
              <a:highlight>
                <a:srgbClr val="C0C0C0"/>
              </a:highlight>
            </a:endParaRPr>
          </a:p>
          <a:p>
            <a:pPr marL="457200" lvl="1" indent="0">
              <a:buNone/>
            </a:pPr>
            <a:r>
              <a:rPr lang="zh-CN" altLang="en-US"/>
              <a:t>cannot be converted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• Returns </a:t>
            </a:r>
            <a:r>
              <a:rPr lang="zh-CN" altLang="en-US">
                <a:highlight>
                  <a:srgbClr val="C0C0C0"/>
                </a:highlight>
              </a:rPr>
              <a:t>NULL</a:t>
            </a:r>
            <a:r>
              <a:rPr lang="zh-CN" altLang="en-US"/>
              <a:t> if </a:t>
            </a:r>
            <a:r>
              <a:rPr lang="zh-CN" altLang="en-US">
                <a:highlight>
                  <a:srgbClr val="C0C0C0"/>
                </a:highlight>
              </a:rPr>
              <a:t>New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Obj</a:t>
            </a:r>
            <a:r>
              <a:rPr lang="zh-CN" altLang="en-US"/>
              <a:t> are pointers (</a:t>
            </a:r>
            <a:r>
              <a:rPr lang="zh-CN" altLang="en-US">
                <a:highlight>
                  <a:srgbClr val="C0C0C0"/>
                </a:highlight>
              </a:rPr>
              <a:t> T*</a:t>
            </a:r>
            <a:r>
              <a:rPr lang="zh-CN" altLang="en-US"/>
              <a:t> ) and </a:t>
            </a:r>
            <a:r>
              <a:rPr lang="zh-CN" altLang="en-US">
                <a:highlight>
                  <a:srgbClr val="C0C0C0"/>
                </a:highlight>
              </a:rPr>
              <a:t>New</a:t>
            </a:r>
            <a:r>
              <a:rPr lang="zh-CN" altLang="en-US"/>
              <a:t> , </a:t>
            </a:r>
            <a:r>
              <a:rPr lang="zh-CN" altLang="en-US">
                <a:highlight>
                  <a:srgbClr val="C0C0C0"/>
                </a:highlight>
              </a:rPr>
              <a:t>Obj</a:t>
            </a:r>
            <a:r>
              <a:rPr lang="zh-CN" altLang="en-US"/>
              <a:t> cannot be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converted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dynamic cast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dynamic cast Example 1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38630" y="1138555"/>
            <a:ext cx="829437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5.xml><?xml version="1.0" encoding="utf-8"?>
<p:tagLst xmlns:p="http://schemas.openxmlformats.org/presentationml/2006/main">
  <p:tag name="COMMONDATA" val="eyJoZGlkIjoiNDBlNWYxNWRmMzNhMzIwZmM4ZjIyNTU5YTYzNDU2Y2YifQ=="/>
  <p:tag name="KSO_WPP_MARK_KEY" val="37753593-3093-430c-9299-ff37dae8052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5246</Words>
  <Application>WPS 演示</Application>
  <PresentationFormat>宽屏</PresentationFormat>
  <Paragraphs>237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Lecture9 Class Keywords &amp; Polymorphism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灬谁唤醒了一世凄凉1374136491</cp:lastModifiedBy>
  <cp:revision>278</cp:revision>
  <dcterms:created xsi:type="dcterms:W3CDTF">2019-06-19T02:08:00Z</dcterms:created>
  <dcterms:modified xsi:type="dcterms:W3CDTF">2023-04-23T08:33:05Z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6955FAFFA29245018A71943C9E250681</vt:lpwstr>
  </property>
</Properties>
</file>